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2CFD4-F2DA-5144-7E78-C62FEA8ABF28}" v="488" dt="2024-06-25T00:25:38.517"/>
    <p1510:client id="{5EBE5BD2-EAD4-2A69-764C-F19B2F44D56D}" v="839" dt="2024-06-23T19:07:51.217"/>
    <p1510:client id="{BA38AD95-1D0A-FEE0-96AC-C7A235B49611}" v="102" dt="2024-06-23T18:12:01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chemeClr val="dk1"/>
                </a:solidFill>
                <a:latin typeface="Tw Cen MT"/>
              </a:rPr>
              <a:t>Clique para mover o slide</a:t>
            </a: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Clique para editar o formato de notas</a:t>
            </a:r>
          </a:p>
        </p:txBody>
      </p:sp>
      <p:sp>
        <p:nvSpPr>
          <p:cNvPr id="14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&lt;cabeçalho&gt;</a:t>
            </a:r>
          </a:p>
        </p:txBody>
      </p:sp>
      <p:sp>
        <p:nvSpPr>
          <p:cNvPr id="150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&lt;data/hora&gt;</a:t>
            </a:r>
          </a:p>
        </p:txBody>
      </p:sp>
      <p:sp>
        <p:nvSpPr>
          <p:cNvPr id="151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&lt;rodapé&gt;</a:t>
            </a:r>
          </a:p>
        </p:txBody>
      </p:sp>
      <p:sp>
        <p:nvSpPr>
          <p:cNvPr id="152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725720B-AA94-44D2-8B8B-E4CD6347EE7B}" type="slidenum"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pt-B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33BC4E-2BDC-4119-9405-B0032D93DD37}" type="slidenum"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E56FB54-4944-4858-8476-DB824756518E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20000"/>
              </a:lnSpc>
              <a:spcBef>
                <a:spcPts val="1417"/>
              </a:spcBef>
              <a:buNone/>
            </a:pPr>
            <a:endParaRPr lang="pt-BR" sz="2000" b="0" strike="noStrike" cap="all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8A2284D-402C-4CB3-B4FC-93BD2C60EF4C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8" name="Imagem 6" descr="Droplets-HD-Title-R1d.png"/>
          <p:cNvPicPr/>
          <p:nvPr/>
        </p:nvPicPr>
        <p:blipFill>
          <a:blip r:embed="rId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751040" y="1300680"/>
            <a:ext cx="8689680" cy="2508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pt-BR" sz="4800" b="0" strike="noStrike" cap="all" spc="-1">
                <a:solidFill>
                  <a:schemeClr val="dk1"/>
                </a:solidFill>
                <a:latin typeface="Tw Cen MT"/>
              </a:rPr>
              <a:t>Clique para editar o título Mestre</a:t>
            </a:r>
            <a:endParaRPr lang="pt-BR" sz="48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pt-BR" sz="1000" b="0" strike="noStrike" spc="-1">
                <a:solidFill>
                  <a:schemeClr val="dk1"/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pt-BR" sz="1000" b="0" strike="noStrike" spc="-1">
                <a:solidFill>
                  <a:schemeClr val="dk1"/>
                </a:solidFill>
                <a:latin typeface="Tw Cen MT"/>
              </a:rPr>
              <a:t>&lt;data/hora&gt;</a:t>
            </a:r>
            <a:endParaRPr lang="pt-B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&lt;rodapé&gt;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pt-BR" sz="1000" b="0" strike="noStrike" spc="-1">
                <a:solidFill>
                  <a:schemeClr val="dk1"/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43375E3-EE8B-4315-AC3C-B013B5334B19}" type="slidenum">
              <a:rPr lang="pt-BR" sz="1000" b="0" strike="noStrike" spc="-1">
                <a:solidFill>
                  <a:schemeClr val="dk1"/>
                </a:solidFill>
                <a:latin typeface="Tw Cen MT"/>
              </a:rPr>
              <a:t>‹nº›</a:t>
            </a:fld>
            <a:endParaRPr lang="pt-B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cap="all" spc="-1">
                <a:solidFill>
                  <a:schemeClr val="dk1"/>
                </a:solidFill>
                <a:latin typeface="Tw Cen MT"/>
              </a:rPr>
              <a:t>Clique para editar o formato de texto dos tópicos</a:t>
            </a: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600" b="0" strike="noStrike" cap="all" spc="-1">
                <a:solidFill>
                  <a:schemeClr val="dk1"/>
                </a:solidFill>
                <a:latin typeface="Tw Cen MT"/>
              </a:rPr>
              <a:t>2.º nível de tópicos</a:t>
            </a: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cap="all" spc="-1">
                <a:solidFill>
                  <a:schemeClr val="dk1"/>
                </a:solidFill>
                <a:latin typeface="Tw Cen MT"/>
              </a:rPr>
              <a:t>3.º nível de tópicos</a:t>
            </a: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cap="all" spc="-1">
                <a:solidFill>
                  <a:schemeClr val="dk1"/>
                </a:solidFill>
                <a:latin typeface="Tw Cen MT"/>
              </a:rPr>
              <a:t>4.º nível de tópicos</a:t>
            </a: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cap="all" spc="-1">
                <a:solidFill>
                  <a:schemeClr val="dk1"/>
                </a:solidFill>
                <a:latin typeface="Tw Cen MT"/>
              </a:rPr>
              <a:t>5.º nível de tópicos</a:t>
            </a: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cap="all" spc="-1">
                <a:solidFill>
                  <a:schemeClr val="dk1"/>
                </a:solidFill>
                <a:latin typeface="Tw Cen MT"/>
              </a:rPr>
              <a:t>6.º nível de tópicos</a:t>
            </a: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cap="all" spc="-1">
                <a:solidFill>
                  <a:schemeClr val="dk1"/>
                </a:solidFill>
                <a:latin typeface="Tw Cen MT"/>
              </a:rPr>
              <a:t>7.º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B9B9B9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2" descr="\\DROBO-FS\QuickDrops\JB\PPTX NG\Droplets\LightingOverlay.PNG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83" name="Imagem 2" descr="Droplets-HD-Content-R1d.png"/>
          <p:cNvPicPr/>
          <p:nvPr/>
        </p:nvPicPr>
        <p:blipFill>
          <a:blip r:embed="rId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pt-BR" sz="3600" b="0" strike="noStrike" cap="all" spc="-1">
                <a:solidFill>
                  <a:schemeClr val="dk1"/>
                </a:solidFill>
                <a:latin typeface="Tw Cen MT"/>
              </a:rPr>
              <a:t>Clique para editar o estilo de título Mestre</a:t>
            </a:r>
            <a:endParaRPr lang="pt-BR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>
                <a:solidFill>
                  <a:schemeClr val="dk1"/>
                </a:solidFill>
                <a:latin typeface="Tw Cen MT"/>
              </a:rPr>
              <a:t>Clique para editar o texto Mestre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cap="all" spc="-1">
                <a:solidFill>
                  <a:schemeClr val="dk1"/>
                </a:solidFill>
                <a:latin typeface="Tw Cen MT"/>
              </a:rPr>
              <a:t>Segundo nível</a:t>
            </a:r>
          </a:p>
          <a:p>
            <a:pPr marL="1143000" lvl="2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cap="all" spc="-1">
                <a:solidFill>
                  <a:schemeClr val="dk1"/>
                </a:solidFill>
                <a:latin typeface="Tw Cen MT"/>
              </a:rPr>
              <a:t>Terceiro nível</a:t>
            </a:r>
          </a:p>
          <a:p>
            <a:pPr marL="1600200" lvl="3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cap="all" spc="-1">
                <a:solidFill>
                  <a:schemeClr val="dk1"/>
                </a:solidFill>
                <a:latin typeface="Tw Cen MT"/>
              </a:rPr>
              <a:t>Quarto nível</a:t>
            </a:r>
          </a:p>
          <a:p>
            <a:pPr marL="2057400" lvl="4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cap="all" spc="-1">
                <a:solidFill>
                  <a:schemeClr val="dk1"/>
                </a:solidFill>
                <a:latin typeface="Tw Cen MT"/>
              </a:rPr>
              <a:t>Quinto nível</a:t>
            </a:r>
          </a:p>
        </p:txBody>
      </p:sp>
      <p:sp>
        <p:nvSpPr>
          <p:cNvPr id="86" name="PlaceHolder 3"/>
          <p:cNvSpPr>
            <a:spLocks noGrp="1"/>
          </p:cNvSpPr>
          <p:nvPr>
            <p:ph type="dt" idx="28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pt-BR" sz="1000" b="0" strike="noStrike" spc="-1">
                <a:solidFill>
                  <a:schemeClr val="dk1"/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lang="pt-BR" sz="1000" b="0" strike="noStrike" spc="-1">
                <a:solidFill>
                  <a:schemeClr val="dk1"/>
                </a:solidFill>
                <a:latin typeface="Tw Cen MT"/>
              </a:rPr>
              <a:t>&lt;data/hora&gt;</a:t>
            </a:r>
            <a:endParaRPr lang="pt-B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29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pt-B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Times New Roman"/>
              </a:rPr>
              <a:t>&lt;rodapé&gt;</a:t>
            </a:r>
          </a:p>
        </p:txBody>
      </p:sp>
      <p:sp>
        <p:nvSpPr>
          <p:cNvPr id="88" name="PlaceHolder 5"/>
          <p:cNvSpPr>
            <a:spLocks noGrp="1"/>
          </p:cNvSpPr>
          <p:nvPr>
            <p:ph type="sldNum" idx="30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pt-BR" sz="1000" b="0" strike="noStrike" spc="-1">
                <a:solidFill>
                  <a:schemeClr val="dk1"/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27F05CB-9F2F-4C5C-8D5F-448E29FBC90B}" type="slidenum">
              <a:rPr lang="pt-BR" sz="1000" b="0" strike="noStrike" spc="-1">
                <a:solidFill>
                  <a:schemeClr val="dk1"/>
                </a:solidFill>
                <a:latin typeface="Tw Cen MT"/>
              </a:rPr>
              <a:t>‹nº›</a:t>
            </a:fld>
            <a:endParaRPr lang="pt-BR" sz="1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6.jpe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mp.mp.br/portal/todas-as-noticias/17605-brasileiros-ainda-deixam-de-se-vacinar-por-medo-e-desinformacao-revela-pesquisa-desenvolvida-pelo-cnmp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cinasa.com.br/dengue-pesquisa/#:~:text=No%20geral%2C%2070%25%20conhecem%20algu&#233;m,mudan&#231;a%20em%20casa%20ap&#243;s%20adoecerem" TargetMode="External"/><Relationship Id="rId5" Type="http://schemas.openxmlformats.org/officeDocument/2006/relationships/hyperlink" Target="https://www.cnnbrasil.com.br/economia/macroeconomia/pesquisa-diz-que-9-em-cada-10-brasileiros-nao-podem-arcar-com-despesas-de-saude/#:~:text=Cerca%20de%2090%25%20dos%20entrevistados,03%20de%20setembro%20de%202021" TargetMode="External"/><Relationship Id="rId4" Type="http://schemas.openxmlformats.org/officeDocument/2006/relationships/hyperlink" Target="https://www.gov.br/saude/pt-br/assuntos/noticias/2024/janeiro/ministerio-da-saude-divulga-boletim-epidemiologico-doencas-negligenciadas-no-brasil#:~:text=Segundo%20estimativas%20da%20Organiza&#231;&#227;o%20Mundial,milh&#245;es%20de%20pessoas%20sob%20risc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1751040" y="3886200"/>
            <a:ext cx="8689680" cy="2714265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9330" lnSpcReduction="20000"/>
          </a:bodyPr>
          <a:lstStyle/>
          <a:p>
            <a:pPr algn="ctr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200" cap="all" spc="-1">
                <a:latin typeface="Tw Cen MT"/>
              </a:rPr>
              <a:t>Sistemas da informação</a:t>
            </a:r>
            <a:endParaRPr lang="pt-BR"/>
          </a:p>
          <a:p>
            <a:pPr algn="ctr">
              <a:tabLst>
                <a:tab pos="0" algn="l"/>
              </a:tabLst>
            </a:pPr>
            <a:r>
              <a:rPr lang="pt-BR" sz="2200" cap="all" spc="-1">
                <a:solidFill>
                  <a:srgbClr val="000000"/>
                </a:solidFill>
                <a:ea typeface="+mj-lt"/>
                <a:cs typeface="+mj-lt"/>
              </a:rPr>
              <a:t>Anderson da Silva Souza</a:t>
            </a:r>
            <a:endParaRPr lang="pt-BR"/>
          </a:p>
          <a:p>
            <a:pPr algn="ctr">
              <a:tabLst>
                <a:tab pos="0" algn="l"/>
              </a:tabLst>
            </a:pPr>
            <a:r>
              <a:rPr lang="pt-BR" sz="2200" cap="all" spc="-1">
                <a:solidFill>
                  <a:srgbClr val="000000"/>
                </a:solidFill>
                <a:ea typeface="+mj-lt"/>
                <a:cs typeface="+mj-lt"/>
              </a:rPr>
              <a:t>Carolina Aguiar Figueiredo</a:t>
            </a:r>
            <a:endParaRPr lang="pt-BR"/>
          </a:p>
          <a:p>
            <a:pPr algn="ctr">
              <a:tabLst>
                <a:tab pos="0" algn="l"/>
              </a:tabLst>
            </a:pPr>
            <a:r>
              <a:rPr lang="pt-BR" sz="2200" cap="all" spc="-1">
                <a:solidFill>
                  <a:srgbClr val="000000"/>
                </a:solidFill>
                <a:ea typeface="+mj-lt"/>
                <a:cs typeface="+mj-lt"/>
              </a:rPr>
              <a:t>Celia Diniz Soares</a:t>
            </a:r>
            <a:endParaRPr lang="pt-BR"/>
          </a:p>
          <a:p>
            <a:pPr algn="ctr">
              <a:tabLst>
                <a:tab pos="0" algn="l"/>
              </a:tabLst>
            </a:pPr>
            <a:r>
              <a:rPr lang="pt-BR" sz="2200" cap="all" spc="-1">
                <a:solidFill>
                  <a:srgbClr val="000000"/>
                </a:solidFill>
                <a:ea typeface="+mj-lt"/>
                <a:cs typeface="+mj-lt"/>
              </a:rPr>
              <a:t>Guilherme Cortez de Carvalho</a:t>
            </a:r>
            <a:endParaRPr lang="pt-BR"/>
          </a:p>
          <a:p>
            <a:pPr algn="ctr">
              <a:tabLst>
                <a:tab pos="0" algn="l"/>
              </a:tabLst>
            </a:pPr>
            <a:r>
              <a:rPr lang="pt-BR" sz="2200" cap="all" spc="-1">
                <a:solidFill>
                  <a:srgbClr val="000000"/>
                </a:solidFill>
                <a:ea typeface="+mj-lt"/>
                <a:cs typeface="+mj-lt"/>
              </a:rPr>
              <a:t>Guilherme Lacerda de Souza</a:t>
            </a:r>
            <a:endParaRPr lang="pt-BR"/>
          </a:p>
          <a:p>
            <a:pPr algn="ctr">
              <a:tabLst>
                <a:tab pos="0" algn="l"/>
              </a:tabLst>
            </a:pPr>
            <a:r>
              <a:rPr lang="pt-BR" sz="2200" cap="all" spc="-1">
                <a:solidFill>
                  <a:srgbClr val="000000"/>
                </a:solidFill>
                <a:ea typeface="+mj-lt"/>
                <a:cs typeface="+mj-lt"/>
              </a:rPr>
              <a:t>Pedro Araújo </a:t>
            </a:r>
            <a:r>
              <a:rPr lang="pt-BR" sz="2200" cap="all" spc="-1" err="1">
                <a:solidFill>
                  <a:srgbClr val="000000"/>
                </a:solidFill>
                <a:ea typeface="+mj-lt"/>
                <a:cs typeface="+mj-lt"/>
              </a:rPr>
              <a:t>Golçalves</a:t>
            </a:r>
            <a:r>
              <a:rPr lang="pt-BR" sz="2200" cap="all" spc="-1">
                <a:solidFill>
                  <a:srgbClr val="000000"/>
                </a:solidFill>
                <a:ea typeface="+mj-lt"/>
                <a:cs typeface="+mj-lt"/>
              </a:rPr>
              <a:t> de Faria</a:t>
            </a:r>
            <a:endParaRPr lang="pt-BR"/>
          </a:p>
          <a:p>
            <a:pPr algn="ctr">
              <a:tabLst>
                <a:tab pos="0" algn="l"/>
              </a:tabLst>
            </a:pPr>
            <a:r>
              <a:rPr lang="pt-BR" sz="2200" cap="all" spc="-1">
                <a:solidFill>
                  <a:srgbClr val="000000"/>
                </a:solidFill>
                <a:ea typeface="+mj-lt"/>
                <a:cs typeface="+mj-lt"/>
              </a:rPr>
              <a:t>Lucas </a:t>
            </a:r>
            <a:r>
              <a:rPr lang="pt-BR" sz="2200" cap="all" spc="-1" err="1">
                <a:solidFill>
                  <a:srgbClr val="000000"/>
                </a:solidFill>
                <a:ea typeface="+mj-lt"/>
                <a:cs typeface="+mj-lt"/>
              </a:rPr>
              <a:t>Myrrha</a:t>
            </a:r>
            <a:r>
              <a:rPr lang="pt-BR" sz="2200" cap="all" spc="-1">
                <a:solidFill>
                  <a:srgbClr val="000000"/>
                </a:solidFill>
                <a:ea typeface="+mj-lt"/>
                <a:cs typeface="+mj-lt"/>
              </a:rPr>
              <a:t> </a:t>
            </a:r>
            <a:r>
              <a:rPr lang="pt-BR" sz="2200" cap="all" spc="-1" err="1">
                <a:solidFill>
                  <a:srgbClr val="000000"/>
                </a:solidFill>
                <a:ea typeface="+mj-lt"/>
                <a:cs typeface="+mj-lt"/>
              </a:rPr>
              <a:t>Gillis</a:t>
            </a:r>
            <a:endParaRPr lang="pt-BR" err="1"/>
          </a:p>
          <a:p>
            <a:pPr algn="ctr">
              <a:tabLst>
                <a:tab pos="0" algn="l"/>
              </a:tabLst>
            </a:pPr>
            <a:r>
              <a:rPr lang="pt-BR" sz="2200" cap="all" spc="-1">
                <a:solidFill>
                  <a:srgbClr val="000000"/>
                </a:solidFill>
                <a:ea typeface="+mj-lt"/>
                <a:cs typeface="+mj-lt"/>
              </a:rPr>
              <a:t>Lucas Gentil Lucena</a:t>
            </a:r>
            <a:endParaRPr lang="pt-BR"/>
          </a:p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200" b="0" strike="noStrike" cap="all" spc="-1">
                <a:latin typeface="Tw Cen MT"/>
              </a:rPr>
              <a:t>Orientação</a:t>
            </a:r>
          </a:p>
          <a:p>
            <a:pPr algn="ctr"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t-BR" sz="2200" cap="all" spc="-1" err="1">
                <a:latin typeface="Tw Cen MT"/>
                <a:cs typeface="Arial"/>
              </a:rPr>
              <a:t>Nesley</a:t>
            </a:r>
            <a:r>
              <a:rPr lang="pt-BR" sz="2200" cap="all" spc="-1">
                <a:latin typeface="Tw Cen MT"/>
                <a:cs typeface="Arial"/>
              </a:rPr>
              <a:t> </a:t>
            </a:r>
            <a:r>
              <a:rPr lang="pt-BR" sz="2200" cap="all" spc="-1" err="1">
                <a:latin typeface="Tw Cen MT"/>
                <a:cs typeface="Arial"/>
              </a:rPr>
              <a:t>daher</a:t>
            </a:r>
            <a:endParaRPr lang="pt-BR" sz="2200" cap="all" spc="-1">
              <a:latin typeface="Tw Cen MT"/>
              <a:cs typeface="Arial"/>
            </a:endParaRPr>
          </a:p>
        </p:txBody>
      </p:sp>
      <p:pic>
        <p:nvPicPr>
          <p:cNvPr id="155" name="Imagem 4" descr="Logotipo, nome da empresa&#10;&#10;Descrição gerada automaticamente"/>
          <p:cNvPicPr/>
          <p:nvPr/>
        </p:nvPicPr>
        <p:blipFill>
          <a:blip r:embed="rId4"/>
          <a:stretch/>
        </p:blipFill>
        <p:spPr>
          <a:xfrm>
            <a:off x="5359230" y="194580"/>
            <a:ext cx="1466640" cy="1097280"/>
          </a:xfrm>
          <a:prstGeom prst="rect">
            <a:avLst/>
          </a:prstGeom>
          <a:ln w="0"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982D3CD-A3AF-13A4-25C3-F9FF119AD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0" y="1714500"/>
            <a:ext cx="48387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pt-BR" sz="3600" b="0" strike="noStrike" cap="all" spc="-1">
                <a:solidFill>
                  <a:schemeClr val="dk1"/>
                </a:solidFill>
                <a:latin typeface="Tw Cen MT"/>
              </a:rPr>
              <a:t>Introdução</a:t>
            </a:r>
            <a:endParaRPr lang="pt-BR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1364141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cap="all" spc="-1">
                <a:solidFill>
                  <a:schemeClr val="dk1"/>
                </a:solidFill>
                <a:ea typeface="+mj-lt"/>
                <a:cs typeface="+mj-lt"/>
              </a:rPr>
              <a:t>A plataforma será projetada para fornecer dados atualizados sobre surtos, sintomas, métodos de prevenção e medidas de controle, além de promover a educação pública por meio de campanhas interativas e recursos informativos.</a:t>
            </a:r>
            <a:endParaRPr lang="pt-BR">
              <a:solidFill>
                <a:schemeClr val="dk1"/>
              </a:solidFill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cap="all" spc="-1">
              <a:solidFill>
                <a:schemeClr val="dk1"/>
              </a:solidFill>
            </a:endParaRPr>
          </a:p>
        </p:txBody>
      </p:sp>
      <p:pic>
        <p:nvPicPr>
          <p:cNvPr id="158" name="Imagem 4" descr="Logotipo, nome da empresa&#10;&#10;Descrição gerada automaticamente"/>
          <p:cNvPicPr/>
          <p:nvPr/>
        </p:nvPicPr>
        <p:blipFill>
          <a:blip r:embed="rId3"/>
          <a:stretch/>
        </p:blipFill>
        <p:spPr>
          <a:xfrm>
            <a:off x="5302080" y="80280"/>
            <a:ext cx="1466640" cy="1097280"/>
          </a:xfrm>
          <a:prstGeom prst="rect">
            <a:avLst/>
          </a:prstGeom>
          <a:ln w="0">
            <a:noFill/>
          </a:ln>
        </p:spPr>
      </p:pic>
      <p:pic>
        <p:nvPicPr>
          <p:cNvPr id="2" name="Gráfico 1" descr="Lâmpada e engrenagem com preenchimento sólido">
            <a:extLst>
              <a:ext uri="{FF2B5EF4-FFF2-40B4-BE49-F238E27FC236}">
                <a16:creationId xmlns:a16="http://schemas.microsoft.com/office/drawing/2014/main" id="{154F8F09-911A-A763-62BA-2BDA076D9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7059" y="87527"/>
            <a:ext cx="1752600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pt-BR" sz="3600" b="0" strike="noStrike" cap="all" spc="-1">
                <a:solidFill>
                  <a:schemeClr val="dk1"/>
                </a:solidFill>
                <a:latin typeface="Tw Cen MT"/>
              </a:rPr>
              <a:t>Problema de Pesquisa</a:t>
            </a:r>
            <a:endParaRPr lang="pt-BR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1417"/>
              </a:spcBef>
              <a:buFont typeface="Arial"/>
              <a:buChar char="•"/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Doenças tropicais negligenciadas</a:t>
            </a:r>
          </a:p>
          <a:p>
            <a:pPr marL="342900" indent="-342900">
              <a:lnSpc>
                <a:spcPct val="120000"/>
              </a:lnSpc>
              <a:spcBef>
                <a:spcPts val="1417"/>
              </a:spcBef>
              <a:buFont typeface="Arial"/>
              <a:buChar char="•"/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Condições financeiras</a:t>
            </a:r>
          </a:p>
          <a:p>
            <a:pPr marL="342900" indent="-342900">
              <a:lnSpc>
                <a:spcPct val="120000"/>
              </a:lnSpc>
              <a:spcBef>
                <a:spcPts val="1417"/>
              </a:spcBef>
              <a:buFont typeface="Arial"/>
              <a:buChar char="•"/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Diagnóstico</a:t>
            </a:r>
          </a:p>
          <a:p>
            <a:pPr marL="342900" indent="-342900">
              <a:lnSpc>
                <a:spcPct val="120000"/>
              </a:lnSpc>
              <a:spcBef>
                <a:spcPts val="1417"/>
              </a:spcBef>
              <a:buFont typeface="Arial"/>
              <a:buChar char="•"/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engajamento social por mudança</a:t>
            </a:r>
          </a:p>
          <a:p>
            <a:pPr marL="342900" indent="-342900">
              <a:lnSpc>
                <a:spcPct val="120000"/>
              </a:lnSpc>
              <a:spcBef>
                <a:spcPts val="1417"/>
              </a:spcBef>
              <a:buFont typeface="Arial"/>
              <a:buChar char="•"/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Desinformação sobre vacina e o contagio.</a:t>
            </a:r>
          </a:p>
          <a:p>
            <a:pPr marL="342900" indent="-342900">
              <a:lnSpc>
                <a:spcPct val="120000"/>
              </a:lnSpc>
              <a:spcBef>
                <a:spcPts val="1417"/>
              </a:spcBef>
              <a:buFont typeface="Arial"/>
              <a:buChar char="•"/>
            </a:pPr>
            <a:endParaRPr lang="pt-BR" sz="2000" cap="all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61" name="Imagem 4" descr="Logotipo, nome da empresa&#10;&#10;Descrição gerada automaticamente"/>
          <p:cNvPicPr/>
          <p:nvPr/>
        </p:nvPicPr>
        <p:blipFill>
          <a:blip r:embed="rId3"/>
          <a:stretch/>
        </p:blipFill>
        <p:spPr>
          <a:xfrm>
            <a:off x="5302080" y="80280"/>
            <a:ext cx="1466640" cy="1097280"/>
          </a:xfrm>
          <a:prstGeom prst="rect">
            <a:avLst/>
          </a:prstGeom>
          <a:ln w="0">
            <a:noFill/>
          </a:ln>
        </p:spPr>
      </p:pic>
      <p:pic>
        <p:nvPicPr>
          <p:cNvPr id="2" name="Gráfico 1" descr="Selo ponto de interrogação com preenchimento sólido">
            <a:extLst>
              <a:ext uri="{FF2B5EF4-FFF2-40B4-BE49-F238E27FC236}">
                <a16:creationId xmlns:a16="http://schemas.microsoft.com/office/drawing/2014/main" id="{7ACD2694-2E20-5B50-7027-C5E898848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3625" y="1181100"/>
            <a:ext cx="1323975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pt-BR" sz="3600" b="0" strike="noStrike" cap="all" spc="-1">
                <a:solidFill>
                  <a:schemeClr val="dk1"/>
                </a:solidFill>
                <a:latin typeface="Tw Cen MT"/>
              </a:rPr>
              <a:t>Motivação</a:t>
            </a:r>
            <a:endParaRPr lang="pt-BR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4157025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pt-BR" sz="2000">
              <a:latin typeface="TW Cen MT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pt-BR" sz="2000">
                <a:latin typeface="TW Cen MT"/>
              </a:rPr>
              <a:t>ALTO INDICIE DE CONTÁGIO</a:t>
            </a:r>
            <a:endParaRPr lang="pt-BR"/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pt-BR" sz="2000">
              <a:latin typeface="TW Cen MT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pt-BR" sz="2000">
                <a:latin typeface="TW Cen MT"/>
              </a:rPr>
              <a:t>PROPAGAÇÃO DE INFORMAÇÕES FALSAS SOBRE SAÚDE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pt-BR" sz="2000">
              <a:latin typeface="TW Cen MT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pt-BR" sz="2000">
                <a:latin typeface="TW Cen MT"/>
              </a:rPr>
              <a:t>ALTO INDICIE DE DESINFORMAÇÃO DA POPULAÇÃO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pt-BR" sz="2000">
              <a:latin typeface="TW Cen MT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pt-BR" sz="2000">
                <a:latin typeface="TW Cen MT"/>
              </a:rPr>
              <a:t>FALTA DE BOAS PRÁTICAS RELACIONADAS A DOENÇAS TROPICAIS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endParaRPr lang="pt-BR" sz="2000">
              <a:latin typeface="TW Cen MT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"/>
              <a:buChar char="•"/>
            </a:pPr>
            <a:r>
              <a:rPr lang="pt-BR" sz="2000">
                <a:latin typeface="TW Cen MT"/>
              </a:rPr>
              <a:t>FALTA DE INVESTIMENTO POR PARTE DO ESTADO EM RELAÇÃO AO COMBATE DE DOENÇAS</a:t>
            </a:r>
          </a:p>
        </p:txBody>
      </p:sp>
      <p:pic>
        <p:nvPicPr>
          <p:cNvPr id="164" name="Imagem 4" descr="Logotipo, nome da empresa&#10;&#10;Descrição gerada automaticamente"/>
          <p:cNvPicPr/>
          <p:nvPr/>
        </p:nvPicPr>
        <p:blipFill>
          <a:blip r:embed="rId3"/>
          <a:stretch/>
        </p:blipFill>
        <p:spPr>
          <a:xfrm>
            <a:off x="5302080" y="80280"/>
            <a:ext cx="1466640" cy="1097280"/>
          </a:xfrm>
          <a:prstGeom prst="rect">
            <a:avLst/>
          </a:prstGeom>
          <a:ln w="0">
            <a:noFill/>
          </a:ln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FE544365-E04A-8A4F-D1C2-D8F282408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525" y="1409700"/>
            <a:ext cx="25050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pt-BR" sz="3600" b="0" strike="noStrike" cap="all" spc="-1">
                <a:solidFill>
                  <a:schemeClr val="dk1"/>
                </a:solidFill>
                <a:latin typeface="Tw Cen MT"/>
              </a:rPr>
              <a:t>Objetivos</a:t>
            </a:r>
            <a:endParaRPr lang="pt-BR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913680" y="2328900"/>
            <a:ext cx="10363320" cy="367125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>
                <a:solidFill>
                  <a:schemeClr val="dk1"/>
                </a:solidFill>
                <a:latin typeface="Tw Cen MT"/>
              </a:rPr>
              <a:t>Geral: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,Sans-Serif"/>
              <a:buChar char="•"/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Educar a população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,Sans-Serif"/>
              <a:buChar char="•"/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Reduzir o indicie de desinformação relacionado a doenças.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,Sans-Serif"/>
              <a:buChar char="•"/>
            </a:pPr>
            <a:endParaRPr lang="pt-BR" sz="2000" cap="all" spc="-1">
              <a:solidFill>
                <a:schemeClr val="dk1"/>
              </a:solidFill>
              <a:latin typeface="TW Cen M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>
                <a:solidFill>
                  <a:schemeClr val="dk1"/>
                </a:solidFill>
                <a:latin typeface="Tw Cen MT"/>
              </a:rPr>
              <a:t>Específicos:</a:t>
            </a: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Clr>
                <a:srgbClr val="000000"/>
              </a:buClr>
              <a:buFont typeface="Arial,Sans-Serif"/>
              <a:buChar char="•"/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Diminuir a disseminação de doenças</a:t>
            </a:r>
            <a:endParaRPr lang="en-US" sz="2000" cap="all" spc="-1">
              <a:solidFill>
                <a:schemeClr val="dk1"/>
              </a:solidFill>
              <a:latin typeface="TW Cen MT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,Sans-Serif"/>
              <a:buChar char="•"/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Facilitar o acesso a serviços de saúde pública</a:t>
            </a:r>
            <a:endParaRPr lang="en-US" sz="2000" cap="all" spc="-1">
              <a:solidFill>
                <a:schemeClr val="dk1"/>
              </a:solidFill>
              <a:latin typeface="TW Cen MT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,Sans-Serif"/>
              <a:buChar char="•"/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Promover a saúde pública</a:t>
            </a:r>
            <a:endParaRPr lang="en-US" sz="2000" cap="all" spc="-1">
              <a:solidFill>
                <a:schemeClr val="dk1"/>
              </a:solidFill>
              <a:latin typeface="TW Cen MT"/>
            </a:endParaRPr>
          </a:p>
          <a:p>
            <a:pPr marL="285750" indent="-285750">
              <a:lnSpc>
                <a:spcPct val="100000"/>
              </a:lnSpc>
              <a:spcBef>
                <a:spcPct val="20000"/>
              </a:spcBef>
              <a:buFont typeface="Arial,Sans-Serif"/>
              <a:buChar char="•"/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 Criar uma cultura de prevenção através de dicas práticas de saúde e bem-estar</a:t>
            </a:r>
            <a:endParaRPr lang="en-US" sz="2000" cap="all" spc="-1">
              <a:solidFill>
                <a:schemeClr val="dk1"/>
              </a:solidFill>
              <a:latin typeface="TW Cen MT"/>
            </a:endParaRPr>
          </a:p>
        </p:txBody>
      </p:sp>
      <p:pic>
        <p:nvPicPr>
          <p:cNvPr id="167" name="Imagem 4" descr="Logotipo, nome da empresa&#10;&#10;Descrição gerada automaticamente"/>
          <p:cNvPicPr/>
          <p:nvPr/>
        </p:nvPicPr>
        <p:blipFill>
          <a:blip r:embed="rId3"/>
          <a:stretch/>
        </p:blipFill>
        <p:spPr>
          <a:xfrm>
            <a:off x="5302080" y="80280"/>
            <a:ext cx="1466640" cy="1097280"/>
          </a:xfrm>
          <a:prstGeom prst="rect">
            <a:avLst/>
          </a:prstGeom>
          <a:ln w="0">
            <a:noFill/>
          </a:ln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B19F0536-A8E5-6A28-4525-81F91EA46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525" y="1409700"/>
            <a:ext cx="2505075" cy="809625"/>
          </a:xfrm>
          <a:prstGeom prst="rect">
            <a:avLst/>
          </a:prstGeom>
        </p:spPr>
      </p:pic>
      <p:pic>
        <p:nvPicPr>
          <p:cNvPr id="4" name="Gráfico 3" descr="Seta circular com preenchimento sólido">
            <a:extLst>
              <a:ext uri="{FF2B5EF4-FFF2-40B4-BE49-F238E27FC236}">
                <a16:creationId xmlns:a16="http://schemas.microsoft.com/office/drawing/2014/main" id="{7DB2DBFC-49B9-6F49-B79C-A529F4BE9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9475" y="3429000"/>
            <a:ext cx="914400" cy="914400"/>
          </a:xfrm>
          <a:prstGeom prst="rect">
            <a:avLst/>
          </a:prstGeom>
        </p:spPr>
      </p:pic>
      <p:pic>
        <p:nvPicPr>
          <p:cNvPr id="5" name="Gráfico 4" descr="Inteligência artificial com preenchimento sólido">
            <a:extLst>
              <a:ext uri="{FF2B5EF4-FFF2-40B4-BE49-F238E27FC236}">
                <a16:creationId xmlns:a16="http://schemas.microsoft.com/office/drawing/2014/main" id="{42D89CD6-4BA8-403F-94BE-A4D80F760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075" y="3429000"/>
            <a:ext cx="914400" cy="914400"/>
          </a:xfrm>
          <a:prstGeom prst="rect">
            <a:avLst/>
          </a:prstGeom>
        </p:spPr>
      </p:pic>
      <p:pic>
        <p:nvPicPr>
          <p:cNvPr id="6" name="Gráfico 5" descr="Mochila com preenchimento sólido">
            <a:extLst>
              <a:ext uri="{FF2B5EF4-FFF2-40B4-BE49-F238E27FC236}">
                <a16:creationId xmlns:a16="http://schemas.microsoft.com/office/drawing/2014/main" id="{C46E386A-FFA9-2AC4-4D88-EA2A3DF1E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39475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Febre com preenchimento sólido">
            <a:extLst>
              <a:ext uri="{FF2B5EF4-FFF2-40B4-BE49-F238E27FC236}">
                <a16:creationId xmlns:a16="http://schemas.microsoft.com/office/drawing/2014/main" id="{99D1FFCA-2985-80DF-DE40-CB7C849631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25075" y="25146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pt-BR" sz="3600" b="0" strike="noStrike" cap="all" spc="-1">
                <a:solidFill>
                  <a:schemeClr val="dk1"/>
                </a:solidFill>
                <a:latin typeface="Tw Cen MT"/>
              </a:rPr>
              <a:t>Solução Proposta</a:t>
            </a:r>
            <a:endParaRPr lang="pt-BR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913680" y="1890750"/>
            <a:ext cx="10363320" cy="471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lnSpcReduction="10000"/>
          </a:bodyPr>
          <a:lstStyle/>
          <a:p>
            <a:pPr marL="228600" indent="-228600">
              <a:lnSpc>
                <a:spcPct val="109999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cap="all" spc="-1" dirty="0">
                <a:solidFill>
                  <a:schemeClr val="dk1"/>
                </a:solidFill>
                <a:latin typeface="Tw Cen MT"/>
              </a:rPr>
              <a:t>Desenvolvimento de uma aplicação com apego social, que reduza a desinformação e dissemine boas práticas de saúde.</a:t>
            </a:r>
          </a:p>
          <a:p>
            <a:pPr marL="228600" indent="-228600">
              <a:lnSpc>
                <a:spcPct val="109999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cap="all" spc="-1">
              <a:solidFill>
                <a:schemeClr val="dk1"/>
              </a:solidFill>
              <a:latin typeface="Tw Cen MT"/>
            </a:endParaRPr>
          </a:p>
          <a:p>
            <a:pPr marL="228600" indent="-228600">
              <a:lnSpc>
                <a:spcPct val="109999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cap="all" spc="-1" dirty="0">
                <a:solidFill>
                  <a:schemeClr val="dk1"/>
                </a:solidFill>
                <a:latin typeface="Tw Cen MT"/>
              </a:rPr>
              <a:t>O paciente pode interagir com </a:t>
            </a:r>
            <a:r>
              <a:rPr lang="pt-BR" sz="2000" b="0" strike="noStrike" cap="all" spc="-1" dirty="0">
                <a:solidFill>
                  <a:schemeClr val="dk1"/>
                </a:solidFill>
                <a:latin typeface="Tw Cen MT"/>
              </a:rPr>
              <a:t>a</a:t>
            </a:r>
            <a:r>
              <a:rPr lang="pt-BR" sz="2000" cap="all" spc="-1" dirty="0">
                <a:solidFill>
                  <a:schemeClr val="dk1"/>
                </a:solidFill>
                <a:latin typeface="Tw Cen MT"/>
              </a:rPr>
              <a:t> aplicação através de um </a:t>
            </a:r>
            <a:r>
              <a:rPr lang="pt-BR" sz="2000" cap="all" spc="-1" dirty="0" err="1">
                <a:solidFill>
                  <a:schemeClr val="dk1"/>
                </a:solidFill>
                <a:latin typeface="Tw Cen MT"/>
              </a:rPr>
              <a:t>chatbot</a:t>
            </a:r>
            <a:r>
              <a:rPr lang="pt-BR" sz="2000" cap="all" spc="-1" dirty="0">
                <a:solidFill>
                  <a:schemeClr val="dk1"/>
                </a:solidFill>
                <a:latin typeface="Tw Cen MT"/>
              </a:rPr>
              <a:t>.</a:t>
            </a:r>
            <a:endParaRPr lang="pt-BR" dirty="0">
              <a:solidFill>
                <a:schemeClr val="dk1"/>
              </a:solidFill>
            </a:endParaRPr>
          </a:p>
          <a:p>
            <a:pPr marL="228600" indent="-228600">
              <a:lnSpc>
                <a:spcPct val="109999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cap="all" spc="-1">
              <a:solidFill>
                <a:schemeClr val="dk1"/>
              </a:solidFill>
              <a:latin typeface="Tw Cen MT"/>
            </a:endParaRPr>
          </a:p>
          <a:p>
            <a:pPr marL="228600" indent="-228600">
              <a:lnSpc>
                <a:spcPct val="109999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cap="all" spc="-1" dirty="0">
                <a:solidFill>
                  <a:schemeClr val="dk1"/>
                </a:solidFill>
                <a:latin typeface="Tw Cen MT"/>
              </a:rPr>
              <a:t>Recebe informações sobre sinais</a:t>
            </a:r>
            <a:r>
              <a:rPr lang="pt-BR" sz="2000" b="0" strike="noStrike" cap="all" spc="-1" dirty="0">
                <a:solidFill>
                  <a:schemeClr val="dk1"/>
                </a:solidFill>
                <a:latin typeface="Tw Cen MT"/>
              </a:rPr>
              <a:t>, </a:t>
            </a:r>
            <a:r>
              <a:rPr lang="pt-BR" sz="2000" cap="all" spc="-1" dirty="0">
                <a:solidFill>
                  <a:schemeClr val="dk1"/>
                </a:solidFill>
                <a:latin typeface="Tw Cen MT"/>
              </a:rPr>
              <a:t>sintomas</a:t>
            </a:r>
            <a:r>
              <a:rPr lang="pt-BR" sz="2000" b="0" strike="noStrike" cap="all" spc="-1" dirty="0">
                <a:solidFill>
                  <a:schemeClr val="dk1"/>
                </a:solidFill>
                <a:latin typeface="Tw Cen MT"/>
              </a:rPr>
              <a:t>, </a:t>
            </a:r>
            <a:r>
              <a:rPr lang="pt-BR" sz="2000" cap="all" spc="-1" dirty="0">
                <a:solidFill>
                  <a:schemeClr val="dk1"/>
                </a:solidFill>
                <a:latin typeface="Tw Cen MT"/>
              </a:rPr>
              <a:t>prevenção</a:t>
            </a:r>
            <a:r>
              <a:rPr lang="pt-BR" sz="2000" b="0" strike="noStrike" cap="all" spc="-1" dirty="0">
                <a:solidFill>
                  <a:schemeClr val="dk1"/>
                </a:solidFill>
                <a:latin typeface="Tw Cen MT"/>
              </a:rPr>
              <a:t>, </a:t>
            </a:r>
            <a:r>
              <a:rPr lang="pt-BR" sz="2000" cap="all" spc="-1" dirty="0">
                <a:solidFill>
                  <a:schemeClr val="dk1"/>
                </a:solidFill>
                <a:latin typeface="Tw Cen MT"/>
              </a:rPr>
              <a:t>diagnósticos e tratamentos.</a:t>
            </a:r>
          </a:p>
          <a:p>
            <a:pPr marL="228600" indent="-228600">
              <a:lnSpc>
                <a:spcPct val="109999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cap="all" spc="-1">
              <a:solidFill>
                <a:schemeClr val="dk1"/>
              </a:solidFill>
              <a:latin typeface="Tw Cen MT"/>
            </a:endParaRPr>
          </a:p>
          <a:p>
            <a:pPr marL="228600" indent="-228600">
              <a:lnSpc>
                <a:spcPct val="109999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cap="all" spc="-1" dirty="0">
                <a:solidFill>
                  <a:schemeClr val="dk1"/>
                </a:solidFill>
                <a:latin typeface="Tw Cen MT"/>
              </a:rPr>
              <a:t>Direcionamento para o tratamento adequado na UBS ou UPA.</a:t>
            </a:r>
          </a:p>
          <a:p>
            <a:pPr marL="228600" indent="-228600">
              <a:lnSpc>
                <a:spcPct val="109999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cap="all" spc="-1">
              <a:solidFill>
                <a:schemeClr val="dk1"/>
              </a:solidFill>
              <a:latin typeface="Tw Cen MT"/>
            </a:endParaRPr>
          </a:p>
          <a:p>
            <a:pPr marL="228600" indent="-228600">
              <a:lnSpc>
                <a:spcPct val="109999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cap="all" spc="-1" dirty="0">
                <a:solidFill>
                  <a:schemeClr val="dk1"/>
                </a:solidFill>
                <a:latin typeface="Tw Cen MT"/>
              </a:rPr>
              <a:t>Cartão de vacina virtual </a:t>
            </a:r>
          </a:p>
        </p:txBody>
      </p:sp>
      <p:pic>
        <p:nvPicPr>
          <p:cNvPr id="170" name="Imagem 4" descr="Logotipo, nome da empresa&#10;&#10;Descrição gerada automaticamente"/>
          <p:cNvPicPr/>
          <p:nvPr/>
        </p:nvPicPr>
        <p:blipFill>
          <a:blip r:embed="rId3"/>
          <a:stretch/>
        </p:blipFill>
        <p:spPr>
          <a:xfrm>
            <a:off x="5302080" y="80280"/>
            <a:ext cx="1466640" cy="1097280"/>
          </a:xfrm>
          <a:prstGeom prst="rect">
            <a:avLst/>
          </a:prstGeom>
          <a:ln w="0">
            <a:noFill/>
          </a:ln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0742F920-DC62-A3CA-4AF5-37AF3141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725" y="1085850"/>
            <a:ext cx="25050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pt-BR" sz="3600" b="0" strike="noStrike" cap="all" spc="-1">
                <a:solidFill>
                  <a:schemeClr val="dk1"/>
                </a:solidFill>
                <a:latin typeface="Tw Cen MT"/>
              </a:rPr>
              <a:t>Resultados</a:t>
            </a:r>
            <a:endParaRPr lang="pt-BR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4490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000" cap="all" spc="-1" dirty="0">
                <a:solidFill>
                  <a:schemeClr val="dk1"/>
                </a:solidFill>
                <a:latin typeface="Tw Cen MT"/>
              </a:rPr>
              <a:t>No desenvolvimento de uma aplicação que traga apelo social e informativo, foram encontradas dificuldades e resultados positivos como:</a:t>
            </a:r>
            <a:endParaRPr lang="pt-BR" dirty="0">
              <a:solidFill>
                <a:schemeClr val="dk1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Arial"/>
              <a:buChar char="•"/>
            </a:pPr>
            <a:r>
              <a:rPr lang="pt-BR" sz="2000" cap="all" spc="-1" dirty="0">
                <a:solidFill>
                  <a:schemeClr val="dk1"/>
                </a:solidFill>
              </a:rPr>
              <a:t>Tentativa de integração com api externa que localize pontos de interesse.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Arial"/>
              <a:buChar char="•"/>
            </a:pPr>
            <a:r>
              <a:rPr lang="pt-BR" sz="2000" cap="all" spc="-1" dirty="0">
                <a:solidFill>
                  <a:schemeClr val="dk1"/>
                </a:solidFill>
              </a:rPr>
              <a:t>Desenvolvimento de uma ia que trouxesse informações precisas.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Arial"/>
              <a:buChar char="•"/>
            </a:pPr>
            <a:r>
              <a:rPr lang="pt-BR" sz="2000" cap="all" spc="-1" dirty="0">
                <a:solidFill>
                  <a:schemeClr val="dk1"/>
                </a:solidFill>
              </a:rPr>
              <a:t>Quantidade de informações e modo como são mostradas.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Arial"/>
              <a:buChar char="•"/>
            </a:pPr>
            <a:r>
              <a:rPr lang="pt-BR" sz="2000" cap="all" spc="-1" dirty="0">
                <a:solidFill>
                  <a:schemeClr val="dk1"/>
                </a:solidFill>
              </a:rPr>
              <a:t>Desenvolvimento de uma ferramenta simples e que fácil entendimento. </a:t>
            </a: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Arial"/>
              <a:buChar char="•"/>
            </a:pPr>
            <a:r>
              <a:rPr lang="pt-BR" sz="2000" cap="all" spc="-1" dirty="0">
                <a:solidFill>
                  <a:schemeClr val="dk1"/>
                </a:solidFill>
              </a:rPr>
              <a:t>Criação de um cartão de vacina digital e editável</a:t>
            </a:r>
            <a:r>
              <a:rPr lang="pt-BR" sz="2000" cap="all" spc="-1">
                <a:solidFill>
                  <a:schemeClr val="dk1"/>
                </a:solidFill>
              </a:rPr>
              <a:t> pelo usuário</a:t>
            </a:r>
            <a:endParaRPr lang="pt-BR" sz="2000" cap="all" spc="-1" dirty="0">
              <a:solidFill>
                <a:schemeClr val="dk1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1001"/>
              </a:spcBef>
              <a:buFont typeface="Arial"/>
              <a:buChar char="•"/>
            </a:pPr>
            <a:r>
              <a:rPr lang="pt-BR" sz="2000" cap="all" spc="-1" dirty="0">
                <a:solidFill>
                  <a:schemeClr val="dk1"/>
                </a:solidFill>
              </a:rPr>
              <a:t>Chat </a:t>
            </a:r>
            <a:r>
              <a:rPr lang="pt-BR" sz="2000" cap="all" spc="-1" dirty="0" err="1">
                <a:solidFill>
                  <a:schemeClr val="dk1"/>
                </a:solidFill>
              </a:rPr>
              <a:t>bot</a:t>
            </a:r>
            <a:r>
              <a:rPr lang="pt-BR" sz="2000" cap="all" spc="-1" dirty="0">
                <a:solidFill>
                  <a:schemeClr val="dk1"/>
                </a:solidFill>
              </a:rPr>
              <a:t> com informações precisas e de fácil acesso</a:t>
            </a:r>
          </a:p>
        </p:txBody>
      </p:sp>
      <p:pic>
        <p:nvPicPr>
          <p:cNvPr id="173" name="Imagem 4" descr="Logotipo, nome da empresa&#10;&#10;Descrição gerada automaticamente"/>
          <p:cNvPicPr/>
          <p:nvPr/>
        </p:nvPicPr>
        <p:blipFill>
          <a:blip r:embed="rId3"/>
          <a:stretch/>
        </p:blipFill>
        <p:spPr>
          <a:xfrm>
            <a:off x="5302080" y="80280"/>
            <a:ext cx="1466640" cy="1097280"/>
          </a:xfrm>
          <a:prstGeom prst="rect">
            <a:avLst/>
          </a:prstGeom>
          <a:ln w="0">
            <a:noFill/>
          </a:ln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3995F84F-63E4-6FAB-C524-1F10A542D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525" y="1409700"/>
            <a:ext cx="2505075" cy="809625"/>
          </a:xfrm>
          <a:prstGeom prst="rect">
            <a:avLst/>
          </a:prstGeom>
        </p:spPr>
      </p:pic>
      <p:pic>
        <p:nvPicPr>
          <p:cNvPr id="4" name="Gráfico 3" descr="Selo seguir com preenchimento sólido">
            <a:extLst>
              <a:ext uri="{FF2B5EF4-FFF2-40B4-BE49-F238E27FC236}">
                <a16:creationId xmlns:a16="http://schemas.microsoft.com/office/drawing/2014/main" id="{8E2C6262-98B5-1E45-180B-BFA8C1B30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100" y="4610100"/>
            <a:ext cx="495300" cy="495300"/>
          </a:xfrm>
          <a:prstGeom prst="rect">
            <a:avLst/>
          </a:prstGeom>
        </p:spPr>
      </p:pic>
      <p:pic>
        <p:nvPicPr>
          <p:cNvPr id="5" name="Gráfico 4" descr="Selo deixar de seguir com preenchimento sólido">
            <a:extLst>
              <a:ext uri="{FF2B5EF4-FFF2-40B4-BE49-F238E27FC236}">
                <a16:creationId xmlns:a16="http://schemas.microsoft.com/office/drawing/2014/main" id="{0492FAC2-0EB1-85F0-4D85-861AC6D66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100" y="3105150"/>
            <a:ext cx="495300" cy="495300"/>
          </a:xfrm>
          <a:prstGeom prst="rect">
            <a:avLst/>
          </a:prstGeom>
        </p:spPr>
      </p:pic>
      <p:pic>
        <p:nvPicPr>
          <p:cNvPr id="6" name="Gráfico 5" descr="Selo deixar de seguir com preenchimento sólido">
            <a:extLst>
              <a:ext uri="{FF2B5EF4-FFF2-40B4-BE49-F238E27FC236}">
                <a16:creationId xmlns:a16="http://schemas.microsoft.com/office/drawing/2014/main" id="{0527C50A-8730-A0C1-8C9E-1BDEB88D9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100" y="3600449"/>
            <a:ext cx="495300" cy="495300"/>
          </a:xfrm>
          <a:prstGeom prst="rect">
            <a:avLst/>
          </a:prstGeom>
        </p:spPr>
      </p:pic>
      <p:pic>
        <p:nvPicPr>
          <p:cNvPr id="7" name="Gráfico 6" descr="Selo deixar de seguir com preenchimento sólido">
            <a:extLst>
              <a:ext uri="{FF2B5EF4-FFF2-40B4-BE49-F238E27FC236}">
                <a16:creationId xmlns:a16="http://schemas.microsoft.com/office/drawing/2014/main" id="{B0915AA6-6AB1-4229-85B9-17D207607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100" y="4095749"/>
            <a:ext cx="495300" cy="495300"/>
          </a:xfrm>
          <a:prstGeom prst="rect">
            <a:avLst/>
          </a:prstGeom>
        </p:spPr>
      </p:pic>
      <p:pic>
        <p:nvPicPr>
          <p:cNvPr id="8" name="Gráfico 7" descr="Selo seguir com preenchimento sólido">
            <a:extLst>
              <a:ext uri="{FF2B5EF4-FFF2-40B4-BE49-F238E27FC236}">
                <a16:creationId xmlns:a16="http://schemas.microsoft.com/office/drawing/2014/main" id="{7323E89D-C4B8-E36F-70F6-00B61FBAE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100" y="5105399"/>
            <a:ext cx="495300" cy="495300"/>
          </a:xfrm>
          <a:prstGeom prst="rect">
            <a:avLst/>
          </a:prstGeom>
        </p:spPr>
      </p:pic>
      <p:pic>
        <p:nvPicPr>
          <p:cNvPr id="9" name="Gráfico 8" descr="Selo seguir com preenchimento sólido">
            <a:extLst>
              <a:ext uri="{FF2B5EF4-FFF2-40B4-BE49-F238E27FC236}">
                <a16:creationId xmlns:a16="http://schemas.microsoft.com/office/drawing/2014/main" id="{313F2417-3465-70F2-4721-CBCAE69AB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100" y="5600699"/>
            <a:ext cx="4953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ctr"/>
            <a:r>
              <a:rPr lang="pt-BR" sz="3600" cap="all" spc="-1">
                <a:solidFill>
                  <a:schemeClr val="dk1"/>
                </a:solidFill>
                <a:latin typeface="Tw Cen MT"/>
              </a:rPr>
              <a:t>Conclusão</a:t>
            </a:r>
            <a:endParaRPr lang="pt-BR">
              <a:solidFill>
                <a:schemeClr val="dk1"/>
              </a:solidFill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algn="just">
              <a:lnSpc>
                <a:spcPct val="120000"/>
              </a:lnSpc>
              <a:spcBef>
                <a:spcPts val="1001"/>
              </a:spcBef>
            </a:pPr>
            <a:r>
              <a:rPr lang="pt-BR" sz="2000" cap="all" spc="-1">
                <a:solidFill>
                  <a:schemeClr val="dk1"/>
                </a:solidFill>
                <a:latin typeface="Tw Cen MT"/>
              </a:rPr>
              <a:t>A aplicação Dengosa, DESENVOLVIDA DURANTE O SEMESTRE ACADÊMICO é uma ferramenta essencial para a conscientização e prevenção de doenças, fornecendo informações e orientações precisas para a população, DE FORMA DIRETA E SIMPLES.</a:t>
            </a:r>
          </a:p>
          <a:p>
            <a:pPr algn="just">
              <a:lnSpc>
                <a:spcPct val="120000"/>
              </a:lnSpc>
              <a:spcBef>
                <a:spcPts val="1001"/>
              </a:spcBef>
            </a:pPr>
            <a:endParaRPr lang="pt-BR" sz="2000" cap="all" spc="-1">
              <a:solidFill>
                <a:schemeClr val="dk1"/>
              </a:solidFill>
            </a:endParaRPr>
          </a:p>
        </p:txBody>
      </p:sp>
      <p:pic>
        <p:nvPicPr>
          <p:cNvPr id="179" name="Imagem 4" descr="Logotipo, nome da empresa&#10;&#10;Descrição gerada automaticamente"/>
          <p:cNvPicPr/>
          <p:nvPr/>
        </p:nvPicPr>
        <p:blipFill>
          <a:blip r:embed="rId3"/>
          <a:stretch/>
        </p:blipFill>
        <p:spPr>
          <a:xfrm>
            <a:off x="5302080" y="80280"/>
            <a:ext cx="1466640" cy="109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pt-BR" sz="3600" b="0" strike="noStrike" cap="all" spc="-1">
                <a:solidFill>
                  <a:schemeClr val="dk1"/>
                </a:solidFill>
                <a:latin typeface="Tw Cen MT"/>
              </a:rPr>
              <a:t>Referências Bibliográficas</a:t>
            </a:r>
            <a:endParaRPr lang="pt-BR" sz="3600" b="0" strike="noStrike" spc="-1">
              <a:solidFill>
                <a:schemeClr val="dk1"/>
              </a:solidFill>
              <a:latin typeface="Tw Cen MT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913680" y="2367000"/>
            <a:ext cx="10363320" cy="4109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600" cap="all" spc="-1" dirty="0">
                <a:solidFill>
                  <a:schemeClr val="dk1"/>
                </a:solidFill>
                <a:ea typeface="+mj-lt"/>
                <a:cs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https://www.cnmp.mp.br/portal/todas-as-noticias/17605-brasileiros-ainda-deixam-de-se-vacinar-por-medo-e-desinformacao-revela-pesquisa-desenvolvida-pelo-cnmp</a:t>
            </a:r>
            <a:endParaRPr lang="pt-BR" sz="1600">
              <a:solidFill>
                <a:schemeClr val="dk1"/>
              </a:solidFill>
              <a:ea typeface="+mj-lt"/>
              <a:cs typeface="+mj-lt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600" cap="all" spc="-1" dirty="0">
                <a:solidFill>
                  <a:schemeClr val="dk1"/>
                </a:solidFill>
                <a:ea typeface="+mj-lt"/>
                <a:cs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https://www.gov.br/saude/pt-br/assuntos/noticias/2024/janeiro/ministerio-da-saude-divulga-boletim-epidemiologico-doencas-negligenciadas-no-brasil#:~:text=Segundo%20estimativas%20da%20Organização%20Mundial,milhões%20de%20pessoas%20sob%20risco</a:t>
            </a:r>
            <a:r>
              <a:rPr lang="pt-BR" sz="1600" cap="all" spc="-1" dirty="0">
                <a:solidFill>
                  <a:schemeClr val="dk1"/>
                </a:solidFill>
                <a:ea typeface="+mj-lt"/>
                <a:cs typeface="+mj-lt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600" cap="all" spc="-1" dirty="0">
                <a:solidFill>
                  <a:schemeClr val="dk1"/>
                </a:solidFill>
                <a:ea typeface="+mj-lt"/>
                <a:cs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https://www.cnnbrasil.com.br/economia/macroeconomia/pesquisa-diz-que-9-em-cada-10-brasileiros-nao-podem-arcar-com-despesas-de-saude/#:~:text=Cerca%20de%2090%25%20dos%20entrevistados,03%20de%20setembro%20de%202021</a:t>
            </a:r>
            <a:r>
              <a:rPr lang="pt-BR" sz="1600" cap="all" spc="-1" dirty="0">
                <a:solidFill>
                  <a:schemeClr val="dk1"/>
                </a:solidFill>
                <a:ea typeface="+mj-lt"/>
                <a:cs typeface="+mj-lt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1600" cap="all" spc="-1" dirty="0">
                <a:solidFill>
                  <a:schemeClr val="dk1"/>
                </a:solidFill>
                <a:ea typeface="+mj-lt"/>
                <a:cs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https://medicinasa.com.br/dengue-pesquisa/#:~:text=No%20geral%2C%2070%25%20conhecem%20alguém,mudança%20em%20casa%20após%20adoecerem</a:t>
            </a:r>
            <a:r>
              <a:rPr lang="pt-BR" sz="1600" cap="all" spc="-1" dirty="0">
                <a:solidFill>
                  <a:schemeClr val="dk1"/>
                </a:solidFill>
                <a:ea typeface="+mj-lt"/>
                <a:cs typeface="+mj-lt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1000" cap="all" spc="-1" dirty="0">
              <a:solidFill>
                <a:schemeClr val="dk1"/>
              </a:solidFill>
            </a:endParaRPr>
          </a:p>
        </p:txBody>
      </p:sp>
      <p:pic>
        <p:nvPicPr>
          <p:cNvPr id="176" name="Imagem 4" descr="Logotipo, nome da empresa&#10;&#10;Descrição gerada automaticamente"/>
          <p:cNvPicPr/>
          <p:nvPr/>
        </p:nvPicPr>
        <p:blipFill>
          <a:blip r:embed="rId7"/>
          <a:stretch/>
        </p:blipFill>
        <p:spPr>
          <a:xfrm>
            <a:off x="5302080" y="80280"/>
            <a:ext cx="1466640" cy="109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otícula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otícula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69000"/>
            <a:lumMod val="110000"/>
          </a:schemeClr>
        </a:solidFill>
        <a:gradFill>
          <a:gsLst>
            <a:gs pos="0">
              <a:schemeClr val="phClr">
                <a:tint val="94000"/>
                <a:lumMod val="108000"/>
              </a:schemeClr>
            </a:gs>
            <a:gs pos="50000">
              <a:schemeClr val="phClr">
                <a:tint val="98000"/>
                <a:shade val="100000"/>
                <a:lumMod val="100000"/>
              </a:schemeClr>
            </a:gs>
            <a:gs pos="100000">
              <a:schemeClr val="phClr">
                <a:shade val="72000"/>
                <a:lumMod val="100000"/>
              </a:schemeClr>
            </a:gs>
          </a:gsLst>
          <a:lin ang="5400000" scaled="0"/>
          <a:tileRect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tint val="84000"/>
                <a:shade val="100000"/>
                <a:lumMod val="112000"/>
              </a:schemeClr>
            </a:gs>
            <a:gs pos="100000">
              <a:schemeClr val="phClr">
                <a:shade val="92000"/>
                <a:lumMod val="11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1" baseType="lpstr">
      <vt:lpstr>Gotícula</vt:lpstr>
      <vt:lpstr>Gotícula</vt:lpstr>
      <vt:lpstr>Apresentação do PowerPoint</vt:lpstr>
      <vt:lpstr>Introdução</vt:lpstr>
      <vt:lpstr>Problema de Pesquisa</vt:lpstr>
      <vt:lpstr>Motivação</vt:lpstr>
      <vt:lpstr>Objetivos</vt:lpstr>
      <vt:lpstr>Solução Proposta</vt:lpstr>
      <vt:lpstr>Resultados</vt:lpstr>
      <vt:lpstr>Conclusão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revision>104</cp:revision>
  <dcterms:created xsi:type="dcterms:W3CDTF">2022-12-10T00:19:46Z</dcterms:created>
  <dcterms:modified xsi:type="dcterms:W3CDTF">2024-06-25T00:30:12Z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9</vt:i4>
  </property>
</Properties>
</file>